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6" r:id="rId2"/>
  </p:sldMasterIdLst>
  <p:sldIdLst>
    <p:sldId id="259" r:id="rId3"/>
    <p:sldId id="260" r:id="rId4"/>
    <p:sldId id="261" r:id="rId5"/>
    <p:sldId id="262" r:id="rId6"/>
    <p:sldId id="263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79135E-A301-4033-95AC-01119BF88B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9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5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5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0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3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F756-DC44-40D0-A190-D17B9CC2920E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2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76250" y="1268413"/>
            <a:ext cx="8229600" cy="4495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B1477-837E-439C-B16B-B1665757AE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9507-C192-4B87-B763-0841CC3F95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80000" cy="900000"/>
          </a:xfrm>
        </p:spPr>
        <p:txBody>
          <a:bodyPr anchor="ctr">
            <a:normAutofit/>
          </a:bodyPr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54392" y="6492875"/>
            <a:ext cx="7620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9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69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4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80000" cy="900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6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382000" y="649961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7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1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B8BB7-2950-4669-9FE3-7FEB0A3547EA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79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001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00"/>
                </a:solidFill>
                <a:latin typeface="標楷體" pitchFamily="65" charset="-120"/>
              </a:rPr>
              <a:t>經營與</a:t>
            </a:r>
            <a:r>
              <a:rPr lang="en-US" altLang="zh-TW" smtClean="0">
                <a:solidFill>
                  <a:srgbClr val="FFFF00"/>
                </a:solidFill>
                <a:latin typeface="Times New Roman" pitchFamily="18" charset="0"/>
              </a:rPr>
              <a:t>KM</a:t>
            </a:r>
            <a:r>
              <a:rPr lang="zh-TW" altLang="en-US" smtClean="0">
                <a:solidFill>
                  <a:srgbClr val="FFFF00"/>
                </a:solidFill>
                <a:latin typeface="標楷體" pitchFamily="65" charset="-120"/>
              </a:rPr>
              <a:t>：匯豐汽車的改革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97088" y="2544763"/>
            <a:ext cx="2492375" cy="693737"/>
            <a:chOff x="1321" y="1603"/>
            <a:chExt cx="1570" cy="4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21" y="1848"/>
              <a:ext cx="989" cy="192"/>
              <a:chOff x="1321" y="1848"/>
              <a:chExt cx="989" cy="192"/>
            </a:xfrm>
          </p:grpSpPr>
          <p:sp>
            <p:nvSpPr>
              <p:cNvPr id="400444" name="Line 6"/>
              <p:cNvSpPr>
                <a:spLocks noChangeShapeType="1"/>
              </p:cNvSpPr>
              <p:nvPr/>
            </p:nvSpPr>
            <p:spPr bwMode="auto">
              <a:xfrm flipV="1">
                <a:off x="1321" y="1848"/>
                <a:ext cx="1" cy="19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TW" altLang="en-US"/>
              </a:p>
            </p:txBody>
          </p:sp>
          <p:sp>
            <p:nvSpPr>
              <p:cNvPr id="400445" name="Line 7"/>
              <p:cNvSpPr>
                <a:spLocks noChangeShapeType="1"/>
              </p:cNvSpPr>
              <p:nvPr/>
            </p:nvSpPr>
            <p:spPr bwMode="auto">
              <a:xfrm>
                <a:off x="1321" y="1848"/>
                <a:ext cx="989" cy="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zh-TW" altLang="en-US"/>
              </a:p>
            </p:txBody>
          </p:sp>
        </p:grpSp>
        <p:sp>
          <p:nvSpPr>
            <p:cNvPr id="400442" name="Line 8"/>
            <p:cNvSpPr>
              <a:spLocks noChangeShapeType="1"/>
            </p:cNvSpPr>
            <p:nvPr/>
          </p:nvSpPr>
          <p:spPr bwMode="auto">
            <a:xfrm flipV="1">
              <a:off x="2587" y="1603"/>
              <a:ext cx="1" cy="16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43" name="Text Box 9"/>
            <p:cNvSpPr txBox="1">
              <a:spLocks noChangeArrowheads="1"/>
            </p:cNvSpPr>
            <p:nvPr/>
          </p:nvSpPr>
          <p:spPr bwMode="auto">
            <a:xfrm>
              <a:off x="2306" y="1786"/>
              <a:ext cx="585" cy="2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行銷部門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979613" y="1052513"/>
            <a:ext cx="5461000" cy="1525587"/>
            <a:chOff x="1247" y="663"/>
            <a:chExt cx="3440" cy="961"/>
          </a:xfrm>
        </p:grpSpPr>
        <p:sp>
          <p:nvSpPr>
            <p:cNvPr id="400432" name="Text Box 11"/>
            <p:cNvSpPr txBox="1">
              <a:spLocks noChangeArrowheads="1"/>
            </p:cNvSpPr>
            <p:nvPr/>
          </p:nvSpPr>
          <p:spPr bwMode="auto">
            <a:xfrm>
              <a:off x="3078" y="1344"/>
              <a:ext cx="1609" cy="2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開發大陸市場，移植台灣經驗</a:t>
              </a: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247" y="663"/>
              <a:ext cx="3041" cy="517"/>
              <a:chOff x="1247" y="663"/>
              <a:chExt cx="3041" cy="517"/>
            </a:xfrm>
          </p:grpSpPr>
          <p:sp>
            <p:nvSpPr>
              <p:cNvPr id="400435" name="Text Box 13"/>
              <p:cNvSpPr txBox="1">
                <a:spLocks noChangeArrowheads="1"/>
              </p:cNvSpPr>
              <p:nvPr/>
            </p:nvSpPr>
            <p:spPr bwMode="auto">
              <a:xfrm>
                <a:off x="1247" y="981"/>
                <a:ext cx="393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kumimoji="0" lang="zh-TW" altLang="en-US" sz="2000" b="1">
                    <a:solidFill>
                      <a:srgbClr val="FFFF00"/>
                    </a:solidFill>
                    <a:latin typeface="標楷體" pitchFamily="65" charset="-120"/>
                    <a:ea typeface="標楷體" pitchFamily="65" charset="-120"/>
                  </a:rPr>
                  <a:t>使命</a:t>
                </a:r>
              </a:p>
            </p:txBody>
          </p:sp>
          <p:sp>
            <p:nvSpPr>
              <p:cNvPr id="400436" name="Text Box 14"/>
              <p:cNvSpPr txBox="1">
                <a:spLocks noChangeArrowheads="1"/>
              </p:cNvSpPr>
              <p:nvPr/>
            </p:nvSpPr>
            <p:spPr bwMode="auto">
              <a:xfrm>
                <a:off x="1247" y="663"/>
                <a:ext cx="34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kumimoji="0" lang="zh-TW" altLang="en-US" sz="2000" b="1">
                    <a:solidFill>
                      <a:srgbClr val="FFFF00"/>
                    </a:solidFill>
                    <a:latin typeface="標楷體" pitchFamily="65" charset="-120"/>
                    <a:ea typeface="標楷體" pitchFamily="65" charset="-120"/>
                  </a:rPr>
                  <a:t>願景</a:t>
                </a:r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789" y="663"/>
                <a:ext cx="2499" cy="500"/>
                <a:chOff x="1789" y="663"/>
                <a:chExt cx="2499" cy="500"/>
              </a:xfrm>
            </p:grpSpPr>
            <p:sp>
              <p:nvSpPr>
                <p:cNvPr id="40043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89" y="983"/>
                  <a:ext cx="2496" cy="180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pPr algn="ctr" eaLnBrk="0" hangingPunct="0"/>
                  <a:r>
                    <a:rPr kumimoji="0" lang="zh-TW" altLang="en-US" sz="1600" b="1">
                      <a:solidFill>
                        <a:schemeClr val="bg2"/>
                      </a:solidFill>
                      <a:latin typeface="標楷體" pitchFamily="65" charset="-120"/>
                      <a:ea typeface="標楷體" pitchFamily="65" charset="-120"/>
                    </a:rPr>
                    <a:t>顧客、員工、股東心目中最有價值的公司</a:t>
                  </a:r>
                </a:p>
              </p:txBody>
            </p:sp>
            <p:sp>
              <p:nvSpPr>
                <p:cNvPr id="40043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91" y="663"/>
                  <a:ext cx="2497" cy="19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pPr algn="ctr" eaLnBrk="0" hangingPunct="0"/>
                  <a:r>
                    <a:rPr kumimoji="0" lang="zh-TW" altLang="en-US" sz="2000" b="1">
                      <a:solidFill>
                        <a:schemeClr val="bg2"/>
                      </a:solidFill>
                      <a:latin typeface="標楷體" pitchFamily="65" charset="-120"/>
                      <a:ea typeface="標楷體" pitchFamily="65" charset="-120"/>
                    </a:rPr>
                    <a:t>寶島永續稱雄，神州再造第一</a:t>
                  </a:r>
                </a:p>
              </p:txBody>
            </p:sp>
            <p:sp>
              <p:nvSpPr>
                <p:cNvPr id="400440" name="AutoShape 18"/>
                <p:cNvSpPr>
                  <a:spLocks noChangeArrowheads="1"/>
                </p:cNvSpPr>
                <p:nvPr/>
              </p:nvSpPr>
              <p:spPr bwMode="auto">
                <a:xfrm>
                  <a:off x="2937" y="830"/>
                  <a:ext cx="193" cy="143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00434" name="AutoShape 19"/>
            <p:cNvSpPr>
              <a:spLocks noChangeArrowheads="1"/>
            </p:cNvSpPr>
            <p:nvPr/>
          </p:nvSpPr>
          <p:spPr bwMode="auto">
            <a:xfrm>
              <a:off x="3560" y="1162"/>
              <a:ext cx="184" cy="16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zh-TW" alt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059113" y="1916113"/>
            <a:ext cx="1730375" cy="649287"/>
            <a:chOff x="1927" y="1207"/>
            <a:chExt cx="1090" cy="409"/>
          </a:xfrm>
        </p:grpSpPr>
        <p:sp>
          <p:nvSpPr>
            <p:cNvPr id="400430" name="Text Box 21"/>
            <p:cNvSpPr txBox="1">
              <a:spLocks noChangeArrowheads="1"/>
            </p:cNvSpPr>
            <p:nvPr/>
          </p:nvSpPr>
          <p:spPr bwMode="auto">
            <a:xfrm>
              <a:off x="1927" y="1344"/>
              <a:ext cx="1090" cy="27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kumimoji="0" lang="zh-TW" altLang="en-US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關係行銷策略</a:t>
              </a:r>
            </a:p>
          </p:txBody>
        </p:sp>
        <p:sp>
          <p:nvSpPr>
            <p:cNvPr id="400431" name="AutoShape 22"/>
            <p:cNvSpPr>
              <a:spLocks noChangeArrowheads="1"/>
            </p:cNvSpPr>
            <p:nvPr/>
          </p:nvSpPr>
          <p:spPr bwMode="auto">
            <a:xfrm>
              <a:off x="2472" y="1207"/>
              <a:ext cx="184" cy="16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zh-TW" alt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616450" y="2933700"/>
            <a:ext cx="4370388" cy="1401763"/>
            <a:chOff x="2908" y="1848"/>
            <a:chExt cx="2753" cy="883"/>
          </a:xfrm>
        </p:grpSpPr>
        <p:sp>
          <p:nvSpPr>
            <p:cNvPr id="400422" name="Rectangle 24"/>
            <p:cNvSpPr>
              <a:spLocks noChangeArrowheads="1"/>
            </p:cNvSpPr>
            <p:nvPr/>
          </p:nvSpPr>
          <p:spPr bwMode="auto">
            <a:xfrm>
              <a:off x="4032" y="1951"/>
              <a:ext cx="1024" cy="1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發展新產品之能力</a:t>
              </a:r>
            </a:p>
          </p:txBody>
        </p:sp>
        <p:sp>
          <p:nvSpPr>
            <p:cNvPr id="400423" name="Rectangle 25"/>
            <p:cNvSpPr>
              <a:spLocks noChangeArrowheads="1"/>
            </p:cNvSpPr>
            <p:nvPr/>
          </p:nvSpPr>
          <p:spPr bwMode="auto">
            <a:xfrm>
              <a:off x="4032" y="2239"/>
              <a:ext cx="1073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建立企業資源系統</a:t>
              </a:r>
            </a:p>
          </p:txBody>
        </p:sp>
        <p:sp>
          <p:nvSpPr>
            <p:cNvPr id="400424" name="Rectangle 26"/>
            <p:cNvSpPr>
              <a:spLocks noChangeArrowheads="1"/>
            </p:cNvSpPr>
            <p:nvPr/>
          </p:nvSpPr>
          <p:spPr bwMode="auto">
            <a:xfrm>
              <a:off x="3822" y="2544"/>
              <a:ext cx="1839" cy="18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建立</a:t>
              </a:r>
              <a:r>
                <a:rPr kumimoji="0" lang="en-US" altLang="zh-TW" sz="1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Activity-Based Costing</a:t>
              </a:r>
              <a:r>
                <a:rPr kumimoji="0" lang="zh-TW" altLang="en-US" sz="1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制度</a:t>
              </a:r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908" y="1848"/>
              <a:ext cx="1648" cy="96"/>
              <a:chOff x="2908" y="1848"/>
              <a:chExt cx="1648" cy="96"/>
            </a:xfrm>
          </p:grpSpPr>
          <p:sp>
            <p:nvSpPr>
              <p:cNvPr id="400428" name="Line 28"/>
              <p:cNvSpPr>
                <a:spLocks noChangeShapeType="1"/>
              </p:cNvSpPr>
              <p:nvPr/>
            </p:nvSpPr>
            <p:spPr bwMode="auto">
              <a:xfrm flipH="1">
                <a:off x="2908" y="1848"/>
                <a:ext cx="1648" cy="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zh-TW" altLang="en-US"/>
              </a:p>
            </p:txBody>
          </p:sp>
          <p:sp>
            <p:nvSpPr>
              <p:cNvPr id="400429" name="Line 29"/>
              <p:cNvSpPr>
                <a:spLocks noChangeShapeType="1"/>
              </p:cNvSpPr>
              <p:nvPr/>
            </p:nvSpPr>
            <p:spPr bwMode="auto">
              <a:xfrm flipV="1">
                <a:off x="4553" y="1848"/>
                <a:ext cx="1" cy="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TW" altLang="en-US"/>
              </a:p>
            </p:txBody>
          </p:sp>
        </p:grpSp>
        <p:sp>
          <p:nvSpPr>
            <p:cNvPr id="400426" name="Line 30"/>
            <p:cNvSpPr>
              <a:spLocks noChangeShapeType="1"/>
            </p:cNvSpPr>
            <p:nvPr/>
          </p:nvSpPr>
          <p:spPr bwMode="auto">
            <a:xfrm flipH="1" flipV="1">
              <a:off x="4569" y="2431"/>
              <a:ext cx="1" cy="10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27" name="Line 31"/>
            <p:cNvSpPr>
              <a:spLocks noChangeShapeType="1"/>
            </p:cNvSpPr>
            <p:nvPr/>
          </p:nvSpPr>
          <p:spPr bwMode="auto">
            <a:xfrm flipH="1" flipV="1">
              <a:off x="4569" y="2143"/>
              <a:ext cx="1" cy="10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6019800" y="4598988"/>
            <a:ext cx="2466975" cy="1620837"/>
            <a:chOff x="3792" y="2897"/>
            <a:chExt cx="1554" cy="1021"/>
          </a:xfrm>
        </p:grpSpPr>
        <p:sp>
          <p:nvSpPr>
            <p:cNvPr id="1798177" name="Rectangle 33"/>
            <p:cNvSpPr>
              <a:spLocks noChangeArrowheads="1"/>
            </p:cNvSpPr>
            <p:nvPr/>
          </p:nvSpPr>
          <p:spPr bwMode="auto">
            <a:xfrm>
              <a:off x="4411" y="2897"/>
              <a:ext cx="935" cy="10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zh-TW" altLang="en-US" sz="22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良師益友</a:t>
              </a:r>
            </a:p>
            <a:p>
              <a:pPr algn="ctr" eaLnBrk="0" hangingPunct="0">
                <a:defRPr/>
              </a:pPr>
              <a:r>
                <a:rPr kumimoji="0" lang="en-US" altLang="zh-TW" sz="22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(eMentor)</a:t>
              </a:r>
            </a:p>
            <a:p>
              <a:pPr algn="ctr" eaLnBrk="0" hangingPunct="0">
                <a:defRPr/>
              </a:pPr>
              <a:r>
                <a:rPr kumimoji="0" lang="zh-TW" altLang="en-US" sz="22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標楷體" pitchFamily="65" charset="-120"/>
                </a:rPr>
                <a:t>系統</a:t>
              </a:r>
              <a:endParaRPr kumimoji="0" lang="zh-TW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00421" name="AutoShape 34"/>
            <p:cNvSpPr>
              <a:spLocks noChangeArrowheads="1"/>
            </p:cNvSpPr>
            <p:nvPr/>
          </p:nvSpPr>
          <p:spPr bwMode="auto">
            <a:xfrm rot="10800000">
              <a:off x="3792" y="3264"/>
              <a:ext cx="57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635000" y="3257550"/>
            <a:ext cx="5232400" cy="3448050"/>
            <a:chOff x="400" y="2052"/>
            <a:chExt cx="3296" cy="2172"/>
          </a:xfrm>
        </p:grpSpPr>
        <p:sp>
          <p:nvSpPr>
            <p:cNvPr id="400395" name="Rectangle 36"/>
            <p:cNvSpPr>
              <a:spLocks noChangeArrowheads="1"/>
            </p:cNvSpPr>
            <p:nvPr/>
          </p:nvSpPr>
          <p:spPr bwMode="auto">
            <a:xfrm>
              <a:off x="400" y="2670"/>
              <a:ext cx="3296" cy="1554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44450" cap="rnd">
              <a:solidFill>
                <a:srgbClr val="FFFF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0396" name="Rectangle 37"/>
            <p:cNvSpPr>
              <a:spLocks noChangeArrowheads="1"/>
            </p:cNvSpPr>
            <p:nvPr/>
          </p:nvSpPr>
          <p:spPr bwMode="auto">
            <a:xfrm>
              <a:off x="2452" y="3227"/>
              <a:ext cx="878" cy="32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6364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業代能力提升</a:t>
              </a:r>
            </a:p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業代收入增加</a:t>
              </a:r>
            </a:p>
          </p:txBody>
        </p:sp>
        <p:sp>
          <p:nvSpPr>
            <p:cNvPr id="400397" name="Rectangle 38"/>
            <p:cNvSpPr>
              <a:spLocks noChangeArrowheads="1"/>
            </p:cNvSpPr>
            <p:nvPr/>
          </p:nvSpPr>
          <p:spPr bwMode="auto">
            <a:xfrm>
              <a:off x="871" y="3261"/>
              <a:ext cx="926" cy="233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蒐集顧客資料</a:t>
              </a:r>
            </a:p>
          </p:txBody>
        </p:sp>
        <p:sp>
          <p:nvSpPr>
            <p:cNvPr id="400398" name="Rectangle 39"/>
            <p:cNvSpPr>
              <a:spLocks noChangeArrowheads="1"/>
            </p:cNvSpPr>
            <p:nvPr/>
          </p:nvSpPr>
          <p:spPr bwMode="auto">
            <a:xfrm>
              <a:off x="565" y="2052"/>
              <a:ext cx="1716" cy="18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系統化發掘顧客需求之能力</a:t>
              </a:r>
            </a:p>
          </p:txBody>
        </p:sp>
        <p:sp>
          <p:nvSpPr>
            <p:cNvPr id="400399" name="Rectangle 40"/>
            <p:cNvSpPr>
              <a:spLocks noChangeArrowheads="1"/>
            </p:cNvSpPr>
            <p:nvPr/>
          </p:nvSpPr>
          <p:spPr bwMode="auto">
            <a:xfrm>
              <a:off x="541" y="2412"/>
              <a:ext cx="1400" cy="17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客戶資料分析</a:t>
              </a:r>
            </a:p>
          </p:txBody>
        </p:sp>
        <p:sp>
          <p:nvSpPr>
            <p:cNvPr id="400400" name="Rectangle 41"/>
            <p:cNvSpPr>
              <a:spLocks noChangeArrowheads="1"/>
            </p:cNvSpPr>
            <p:nvPr/>
          </p:nvSpPr>
          <p:spPr bwMode="auto">
            <a:xfrm>
              <a:off x="520" y="2772"/>
              <a:ext cx="1334" cy="18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建立顧客資料庫</a:t>
              </a:r>
            </a:p>
          </p:txBody>
        </p:sp>
        <p:sp>
          <p:nvSpPr>
            <p:cNvPr id="400401" name="Line 42"/>
            <p:cNvSpPr>
              <a:spLocks noChangeShapeType="1"/>
            </p:cNvSpPr>
            <p:nvPr/>
          </p:nvSpPr>
          <p:spPr bwMode="auto">
            <a:xfrm flipV="1">
              <a:off x="1331" y="2568"/>
              <a:ext cx="1" cy="19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02" name="Line 43"/>
            <p:cNvSpPr>
              <a:spLocks noChangeShapeType="1"/>
            </p:cNvSpPr>
            <p:nvPr/>
          </p:nvSpPr>
          <p:spPr bwMode="auto">
            <a:xfrm flipV="1">
              <a:off x="1331" y="2226"/>
              <a:ext cx="1" cy="15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03" name="Text Box 44"/>
            <p:cNvSpPr txBox="1">
              <a:spLocks noChangeArrowheads="1"/>
            </p:cNvSpPr>
            <p:nvPr/>
          </p:nvSpPr>
          <p:spPr bwMode="auto">
            <a:xfrm>
              <a:off x="1308" y="3840"/>
              <a:ext cx="1083" cy="28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業代經驗分享系統使用介面</a:t>
              </a:r>
            </a:p>
          </p:txBody>
        </p:sp>
        <p:sp>
          <p:nvSpPr>
            <p:cNvPr id="400404" name="AutoShape 45"/>
            <p:cNvSpPr>
              <a:spLocks noChangeArrowheads="1"/>
            </p:cNvSpPr>
            <p:nvPr/>
          </p:nvSpPr>
          <p:spPr bwMode="auto">
            <a:xfrm>
              <a:off x="2939" y="3702"/>
              <a:ext cx="669" cy="447"/>
            </a:xfrm>
            <a:prstGeom prst="flowChartMagneticDisk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業代經驗</a:t>
              </a:r>
            </a:p>
            <a:p>
              <a:pPr algn="ctr" eaLnBrk="0" hangingPunct="0"/>
              <a:r>
                <a:rPr kumimoji="0"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知識庫</a:t>
              </a:r>
            </a:p>
          </p:txBody>
        </p:sp>
        <p:sp>
          <p:nvSpPr>
            <p:cNvPr id="400405" name="Line 46"/>
            <p:cNvSpPr>
              <a:spLocks noChangeShapeType="1"/>
            </p:cNvSpPr>
            <p:nvPr/>
          </p:nvSpPr>
          <p:spPr bwMode="auto">
            <a:xfrm>
              <a:off x="1867" y="2863"/>
              <a:ext cx="537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06" name="Text Box 47"/>
            <p:cNvSpPr txBox="1">
              <a:spLocks noChangeArrowheads="1"/>
            </p:cNvSpPr>
            <p:nvPr/>
          </p:nvSpPr>
          <p:spPr bwMode="auto">
            <a:xfrm>
              <a:off x="1872" y="2692"/>
              <a:ext cx="5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輸入資料</a:t>
              </a:r>
            </a:p>
          </p:txBody>
        </p:sp>
        <p:sp>
          <p:nvSpPr>
            <p:cNvPr id="400407" name="Line 48"/>
            <p:cNvSpPr>
              <a:spLocks noChangeShapeType="1"/>
            </p:cNvSpPr>
            <p:nvPr/>
          </p:nvSpPr>
          <p:spPr bwMode="auto">
            <a:xfrm flipH="1">
              <a:off x="2891" y="2972"/>
              <a:ext cx="2" cy="2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08" name="Text Box 49"/>
            <p:cNvSpPr txBox="1">
              <a:spLocks noChangeArrowheads="1"/>
            </p:cNvSpPr>
            <p:nvPr/>
          </p:nvSpPr>
          <p:spPr bwMode="auto">
            <a:xfrm>
              <a:off x="2830" y="3001"/>
              <a:ext cx="5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系統協助</a:t>
              </a:r>
            </a:p>
          </p:txBody>
        </p:sp>
        <p:sp>
          <p:nvSpPr>
            <p:cNvPr id="400409" name="Line 50"/>
            <p:cNvSpPr>
              <a:spLocks noChangeShapeType="1"/>
            </p:cNvSpPr>
            <p:nvPr/>
          </p:nvSpPr>
          <p:spPr bwMode="auto">
            <a:xfrm flipV="1">
              <a:off x="2398" y="3968"/>
              <a:ext cx="568" cy="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10" name="Line 51"/>
            <p:cNvSpPr>
              <a:spLocks noChangeShapeType="1"/>
            </p:cNvSpPr>
            <p:nvPr/>
          </p:nvSpPr>
          <p:spPr bwMode="auto">
            <a:xfrm flipV="1">
              <a:off x="2121" y="3592"/>
              <a:ext cx="508" cy="2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11" name="Line 52"/>
            <p:cNvSpPr>
              <a:spLocks noChangeShapeType="1"/>
            </p:cNvSpPr>
            <p:nvPr/>
          </p:nvSpPr>
          <p:spPr bwMode="auto">
            <a:xfrm flipH="1">
              <a:off x="1822" y="3377"/>
              <a:ext cx="639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12" name="Line 53"/>
            <p:cNvSpPr>
              <a:spLocks noChangeShapeType="1"/>
            </p:cNvSpPr>
            <p:nvPr/>
          </p:nvSpPr>
          <p:spPr bwMode="auto">
            <a:xfrm flipH="1" flipV="1">
              <a:off x="1307" y="2997"/>
              <a:ext cx="1" cy="2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400413" name="Line 54"/>
            <p:cNvSpPr>
              <a:spLocks noChangeShapeType="1"/>
            </p:cNvSpPr>
            <p:nvPr/>
          </p:nvSpPr>
          <p:spPr bwMode="auto">
            <a:xfrm>
              <a:off x="1427" y="3498"/>
              <a:ext cx="301" cy="3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0414" name="Text Box 55"/>
            <p:cNvSpPr txBox="1">
              <a:spLocks noChangeArrowheads="1"/>
            </p:cNvSpPr>
            <p:nvPr/>
          </p:nvSpPr>
          <p:spPr bwMode="auto">
            <a:xfrm>
              <a:off x="703" y="3022"/>
              <a:ext cx="58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12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短期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12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目標達成</a:t>
              </a:r>
            </a:p>
          </p:txBody>
        </p:sp>
        <p:sp>
          <p:nvSpPr>
            <p:cNvPr id="400415" name="Text Box 56"/>
            <p:cNvSpPr txBox="1">
              <a:spLocks noChangeArrowheads="1"/>
            </p:cNvSpPr>
            <p:nvPr/>
          </p:nvSpPr>
          <p:spPr bwMode="auto">
            <a:xfrm>
              <a:off x="975" y="3597"/>
              <a:ext cx="5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輸入資料</a:t>
              </a:r>
            </a:p>
          </p:txBody>
        </p:sp>
        <p:sp>
          <p:nvSpPr>
            <p:cNvPr id="400416" name="Text Box 57"/>
            <p:cNvSpPr txBox="1">
              <a:spLocks noChangeArrowheads="1"/>
            </p:cNvSpPr>
            <p:nvPr/>
          </p:nvSpPr>
          <p:spPr bwMode="auto">
            <a:xfrm>
              <a:off x="1837" y="3067"/>
              <a:ext cx="58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12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業代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zh-TW" altLang="en-US" sz="12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提供資料</a:t>
              </a:r>
            </a:p>
          </p:txBody>
        </p:sp>
        <p:sp>
          <p:nvSpPr>
            <p:cNvPr id="400417" name="Text Box 58"/>
            <p:cNvSpPr txBox="1">
              <a:spLocks noChangeArrowheads="1"/>
            </p:cNvSpPr>
            <p:nvPr/>
          </p:nvSpPr>
          <p:spPr bwMode="auto">
            <a:xfrm>
              <a:off x="1927" y="3575"/>
              <a:ext cx="5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系統協助</a:t>
              </a:r>
            </a:p>
          </p:txBody>
        </p:sp>
        <p:sp>
          <p:nvSpPr>
            <p:cNvPr id="400418" name="Text Box 59"/>
            <p:cNvSpPr txBox="1">
              <a:spLocks noChangeArrowheads="1"/>
            </p:cNvSpPr>
            <p:nvPr/>
          </p:nvSpPr>
          <p:spPr bwMode="auto">
            <a:xfrm>
              <a:off x="2381" y="3748"/>
              <a:ext cx="5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查詢知識</a:t>
              </a:r>
            </a:p>
          </p:txBody>
        </p:sp>
        <p:sp>
          <p:nvSpPr>
            <p:cNvPr id="400419" name="Text Box 60"/>
            <p:cNvSpPr txBox="1">
              <a:spLocks noChangeArrowheads="1"/>
            </p:cNvSpPr>
            <p:nvPr/>
          </p:nvSpPr>
          <p:spPr bwMode="auto">
            <a:xfrm>
              <a:off x="2404" y="2776"/>
              <a:ext cx="1122" cy="19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業代工作支援系統</a:t>
              </a:r>
            </a:p>
          </p:txBody>
        </p:sp>
      </p:grpSp>
      <p:sp>
        <p:nvSpPr>
          <p:cNvPr id="400394" name="Text Box 61"/>
          <p:cNvSpPr txBox="1">
            <a:spLocks noChangeArrowheads="1"/>
          </p:cNvSpPr>
          <p:nvPr/>
        </p:nvSpPr>
        <p:spPr bwMode="auto">
          <a:xfrm>
            <a:off x="6445250" y="6173788"/>
            <a:ext cx="269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latin typeface="Times New Roman" pitchFamily="18" charset="0"/>
                <a:ea typeface="標楷體" pitchFamily="65" charset="-120"/>
              </a:rPr>
              <a:t>資料來源：李榮華，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2002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CTCI </a:t>
            </a:r>
            <a:r>
              <a:rPr lang="zh-TW" altLang="en-US" dirty="0" smtClean="0"/>
              <a:t>的知識管理流程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640960" cy="48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8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890664" cy="171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CTCI KM</a:t>
            </a:r>
            <a:br>
              <a:rPr lang="en-US" altLang="zh-TW" dirty="0" smtClean="0"/>
            </a:br>
            <a:r>
              <a:rPr lang="zh-TW" altLang="en-US" dirty="0" smtClean="0"/>
              <a:t>系統架構圖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5544616" cy="540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2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575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2016224" cy="792088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/>
              <a:t>分類架構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333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知識庫的分工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6487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1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2674640" cy="200483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CTCI KM </a:t>
            </a:r>
            <a:br>
              <a:rPr lang="en-US" altLang="zh-TW" dirty="0" smtClean="0"/>
            </a:br>
            <a:r>
              <a:rPr lang="zh-TW" altLang="en-US" dirty="0" smtClean="0"/>
              <a:t>權限控管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547496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1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CTCI KM </a:t>
            </a:r>
            <a:r>
              <a:rPr lang="zh-TW" altLang="en-US" dirty="0" smtClean="0"/>
              <a:t>使用統計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5725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6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B2A54-1D16-4E46-978C-AE1B1642BD72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台科大資管系知識分享評估系統</a:t>
            </a:r>
          </a:p>
        </p:txBody>
      </p:sp>
      <p:pic>
        <p:nvPicPr>
          <p:cNvPr id="405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1063" y="908050"/>
            <a:ext cx="7650162" cy="5349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25DEA-2486-4CCC-9A2C-229EE568BC7C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451014" name="Rectangle 6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台科大資管系知識分享評估系統</a:t>
            </a:r>
          </a:p>
        </p:txBody>
      </p:sp>
      <p:pic>
        <p:nvPicPr>
          <p:cNvPr id="40653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2038" y="998538"/>
            <a:ext cx="7426325" cy="5300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6CCE5-029D-4655-B1FF-EBC69623FAD9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432582" name="Rectangle 6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台科大資管系知識分享評估系統</a:t>
            </a:r>
          </a:p>
        </p:txBody>
      </p:sp>
      <p:pic>
        <p:nvPicPr>
          <p:cNvPr id="40755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863600"/>
            <a:ext cx="6481763" cy="5416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7672F-0266-40D6-9FAA-4A1AFDFFF383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429510" name="Rectangle 6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台科大資管系知識分享評估系統</a:t>
            </a:r>
          </a:p>
        </p:txBody>
      </p:sp>
      <p:pic>
        <p:nvPicPr>
          <p:cNvPr id="4085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6488" y="908050"/>
            <a:ext cx="6840537" cy="538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315A6-12A1-4CEA-A853-8CD88ED62EA1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FF"/>
                </a:solidFill>
              </a:rPr>
              <a:t>匯豐汽車業代經驗蒐集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01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7651750" cy="4495800"/>
          </a:xfrm>
        </p:spPr>
        <p:txBody>
          <a:bodyPr/>
          <a:lstStyle/>
          <a:p>
            <a:pPr eaLnBrk="1" hangingPunct="1"/>
            <a:r>
              <a:rPr lang="zh-TW" altLang="en-US" sz="2800" b="1" smtClean="0">
                <a:latin typeface="Times New Roman" pitchFamily="18" charset="0"/>
              </a:rPr>
              <a:t>從資深業代經驗萃取知識菁華，建構問題解決參考標準：</a:t>
            </a:r>
          </a:p>
          <a:p>
            <a:pPr lvl="1" eaLnBrk="1" hangingPunct="1"/>
            <a:r>
              <a:rPr lang="zh-TW" altLang="en-US" sz="2400" b="1" smtClean="0">
                <a:latin typeface="Times New Roman" pitchFamily="18" charset="0"/>
              </a:rPr>
              <a:t>該計畫所萃取之</a:t>
            </a:r>
            <a:r>
              <a:rPr lang="en-US" altLang="zh-TW" sz="2400" b="1" smtClean="0">
                <a:latin typeface="Times New Roman" pitchFamily="18" charset="0"/>
              </a:rPr>
              <a:t>133</a:t>
            </a:r>
            <a:r>
              <a:rPr lang="zh-TW" altLang="en-US" sz="2400" b="1" smtClean="0">
                <a:latin typeface="Times New Roman" pitchFamily="18" charset="0"/>
              </a:rPr>
              <a:t>位超級業代多年的工作經驗菁華，匯集成業代客服知識庫，成為全體員工共同遵行的問題解決參考標準，及顧客資料分析後所得結論的儲藏所。</a:t>
            </a:r>
          </a:p>
          <a:p>
            <a:pPr lvl="1" eaLnBrk="1" hangingPunct="1"/>
            <a:r>
              <a:rPr lang="zh-TW" altLang="en-US" sz="2400" b="1" smtClean="0">
                <a:latin typeface="Times New Roman" pitchFamily="18" charset="0"/>
              </a:rPr>
              <a:t>此知識庫除了成為公司決策、服務商品設計與研發等之依據外，更可作為業代的工作準則，有效解決傳統教育訓練與提高薪資所無法克服的消費糾紛問題。</a:t>
            </a:r>
          </a:p>
        </p:txBody>
      </p:sp>
      <p:sp>
        <p:nvSpPr>
          <p:cNvPr id="401413" name="Text Box 4"/>
          <p:cNvSpPr txBox="1">
            <a:spLocks noChangeArrowheads="1"/>
          </p:cNvSpPr>
          <p:nvPr/>
        </p:nvSpPr>
        <p:spPr bwMode="auto">
          <a:xfrm>
            <a:off x="3124200" y="6096000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latin typeface="Times New Roman" pitchFamily="18" charset="0"/>
                <a:ea typeface="標楷體" pitchFamily="65" charset="-120"/>
              </a:rPr>
              <a:t>資料來源：李榮華，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2002</a:t>
            </a:r>
          </a:p>
        </p:txBody>
      </p:sp>
      <p:pic>
        <p:nvPicPr>
          <p:cNvPr id="401414" name="Picture 5" descr="j032376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12088" y="5049838"/>
            <a:ext cx="933450" cy="1009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2F33A-A9ED-4293-9A7E-362F17D98C6D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43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台科大資管系知識分享評估系統</a:t>
            </a:r>
          </a:p>
        </p:txBody>
      </p:sp>
      <p:pic>
        <p:nvPicPr>
          <p:cNvPr id="40960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6850" y="908050"/>
            <a:ext cx="6165850" cy="5395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F19BA-EA2B-45A2-878A-7407F590584A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444870" name="Rectangle 6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台科大資管系知識分享評估系統</a:t>
            </a:r>
          </a:p>
        </p:txBody>
      </p:sp>
      <p:pic>
        <p:nvPicPr>
          <p:cNvPr id="41062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2038" y="908050"/>
            <a:ext cx="7291387" cy="5408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AAAE4-8580-4C4A-A757-35D09D58A76E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1457158" name="Rectangle 6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台科大資管系知識分享評估系統</a:t>
            </a:r>
          </a:p>
        </p:txBody>
      </p:sp>
      <p:pic>
        <p:nvPicPr>
          <p:cNvPr id="411652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1300" y="908050"/>
            <a:ext cx="6391275" cy="539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E9351-E1DD-451E-9E57-BAD2256BCB49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1447942" name="Rectangle 6"/>
          <p:cNvSpPr>
            <a:spLocks noGrp="1" noChangeArrowheads="1"/>
          </p:cNvSpPr>
          <p:nvPr>
            <p:ph type="title"/>
          </p:nvPr>
        </p:nvSpPr>
        <p:spPr>
          <a:xfrm>
            <a:off x="676275" y="47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台科大資管系知識分享評估系統</a:t>
            </a:r>
          </a:p>
        </p:txBody>
      </p:sp>
      <p:pic>
        <p:nvPicPr>
          <p:cNvPr id="41267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1673225"/>
            <a:ext cx="8324850" cy="379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41BDE-019E-4338-A39C-29A0F53A09B1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219200"/>
            <a:ext cx="8362950" cy="5089525"/>
            <a:chOff x="288" y="768"/>
            <a:chExt cx="5268" cy="3206"/>
          </a:xfrm>
        </p:grpSpPr>
        <p:sp>
          <p:nvSpPr>
            <p:cNvPr id="402438" name="Rectangle 3"/>
            <p:cNvSpPr>
              <a:spLocks noChangeArrowheads="1"/>
            </p:cNvSpPr>
            <p:nvPr/>
          </p:nvSpPr>
          <p:spPr bwMode="auto">
            <a:xfrm>
              <a:off x="288" y="1632"/>
              <a:ext cx="498" cy="680"/>
            </a:xfrm>
            <a:prstGeom prst="rect">
              <a:avLst/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經驗</a:t>
              </a:r>
            </a:p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知識</a:t>
              </a:r>
            </a:p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  獲得　</a:t>
              </a:r>
            </a:p>
          </p:txBody>
        </p:sp>
        <p:sp>
          <p:nvSpPr>
            <p:cNvPr id="402439" name="Rectangle 4"/>
            <p:cNvSpPr>
              <a:spLocks noChangeArrowheads="1"/>
            </p:cNvSpPr>
            <p:nvPr/>
          </p:nvSpPr>
          <p:spPr bwMode="auto">
            <a:xfrm>
              <a:off x="288" y="2400"/>
              <a:ext cx="498" cy="680"/>
            </a:xfrm>
            <a:prstGeom prst="rect">
              <a:avLst/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經驗</a:t>
              </a: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  審核　</a:t>
              </a:r>
            </a:p>
          </p:txBody>
        </p:sp>
        <p:sp>
          <p:nvSpPr>
            <p:cNvPr id="402440" name="AutoShape 5"/>
            <p:cNvSpPr>
              <a:spLocks noChangeArrowheads="1"/>
            </p:cNvSpPr>
            <p:nvPr/>
          </p:nvSpPr>
          <p:spPr bwMode="auto">
            <a:xfrm>
              <a:off x="955" y="1728"/>
              <a:ext cx="821" cy="630"/>
            </a:xfrm>
            <a:prstGeom prst="rightArrowCallout">
              <a:avLst>
                <a:gd name="adj1" fmla="val 29167"/>
                <a:gd name="adj2" fmla="val 25380"/>
                <a:gd name="adj3" fmla="val 25792"/>
                <a:gd name="adj4" fmla="val 71250"/>
              </a:avLst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徵召</a:t>
              </a:r>
            </a:p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意願業代</a:t>
              </a:r>
            </a:p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營業所</a:t>
              </a:r>
            </a:p>
          </p:txBody>
        </p:sp>
        <p:sp>
          <p:nvSpPr>
            <p:cNvPr id="402441" name="AutoShape 6"/>
            <p:cNvSpPr>
              <a:spLocks noChangeArrowheads="1"/>
            </p:cNvSpPr>
            <p:nvPr/>
          </p:nvSpPr>
          <p:spPr bwMode="auto">
            <a:xfrm>
              <a:off x="1000" y="2448"/>
              <a:ext cx="636" cy="636"/>
            </a:xfrm>
            <a:prstGeom prst="rightArrowCallout">
              <a:avLst>
                <a:gd name="adj1" fmla="val 29167"/>
                <a:gd name="adj2" fmla="val 25380"/>
                <a:gd name="adj3" fmla="val 19792"/>
                <a:gd name="adj4" fmla="val 71250"/>
              </a:avLst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格式</a:t>
              </a: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研討</a:t>
              </a:r>
            </a:p>
          </p:txBody>
        </p:sp>
        <p:sp>
          <p:nvSpPr>
            <p:cNvPr id="402442" name="AutoShape 7"/>
            <p:cNvSpPr>
              <a:spLocks noChangeArrowheads="1"/>
            </p:cNvSpPr>
            <p:nvPr/>
          </p:nvSpPr>
          <p:spPr bwMode="auto">
            <a:xfrm>
              <a:off x="1872" y="1728"/>
              <a:ext cx="869" cy="630"/>
            </a:xfrm>
            <a:prstGeom prst="rightArrowCallout">
              <a:avLst>
                <a:gd name="adj1" fmla="val 29167"/>
                <a:gd name="adj2" fmla="val 25380"/>
                <a:gd name="adj3" fmla="val 27300"/>
                <a:gd name="adj4" fmla="val 71231"/>
              </a:avLst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篩選</a:t>
              </a:r>
            </a:p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菁英業代</a:t>
              </a:r>
            </a:p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營業所</a:t>
              </a:r>
            </a:p>
          </p:txBody>
        </p:sp>
        <p:sp>
          <p:nvSpPr>
            <p:cNvPr id="402443" name="AutoShape 8"/>
            <p:cNvSpPr>
              <a:spLocks noChangeArrowheads="1"/>
            </p:cNvSpPr>
            <p:nvPr/>
          </p:nvSpPr>
          <p:spPr bwMode="auto">
            <a:xfrm>
              <a:off x="2820" y="1728"/>
              <a:ext cx="964" cy="630"/>
            </a:xfrm>
            <a:prstGeom prst="rightArrowCallout">
              <a:avLst>
                <a:gd name="adj1" fmla="val 29167"/>
                <a:gd name="adj2" fmla="val 25380"/>
                <a:gd name="adj3" fmla="val 30284"/>
                <a:gd name="adj4" fmla="val 71250"/>
              </a:avLst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成立</a:t>
              </a:r>
            </a:p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知識</a:t>
              </a:r>
            </a:p>
            <a:p>
              <a:pPr algn="ctr"/>
              <a:r>
                <a:rPr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小組</a:t>
              </a:r>
            </a:p>
          </p:txBody>
        </p:sp>
        <p:sp>
          <p:nvSpPr>
            <p:cNvPr id="402444" name="AutoShape 9"/>
            <p:cNvSpPr>
              <a:spLocks noChangeArrowheads="1"/>
            </p:cNvSpPr>
            <p:nvPr/>
          </p:nvSpPr>
          <p:spPr bwMode="auto">
            <a:xfrm>
              <a:off x="1726" y="2448"/>
              <a:ext cx="636" cy="636"/>
            </a:xfrm>
            <a:prstGeom prst="rightArrowCallout">
              <a:avLst>
                <a:gd name="adj1" fmla="val 29167"/>
                <a:gd name="adj2" fmla="val 25380"/>
                <a:gd name="adj3" fmla="val 19792"/>
                <a:gd name="adj4" fmla="val 71250"/>
              </a:avLst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知識</a:t>
              </a: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架構</a:t>
              </a: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設定</a:t>
              </a:r>
            </a:p>
          </p:txBody>
        </p:sp>
        <p:sp>
          <p:nvSpPr>
            <p:cNvPr id="402445" name="AutoShape 10"/>
            <p:cNvSpPr>
              <a:spLocks noChangeArrowheads="1"/>
            </p:cNvSpPr>
            <p:nvPr/>
          </p:nvSpPr>
          <p:spPr bwMode="auto">
            <a:xfrm>
              <a:off x="2448" y="2448"/>
              <a:ext cx="681" cy="636"/>
            </a:xfrm>
            <a:prstGeom prst="rightArrowCallout">
              <a:avLst>
                <a:gd name="adj1" fmla="val 30500"/>
                <a:gd name="adj2" fmla="val 25380"/>
                <a:gd name="adj3" fmla="val 23269"/>
                <a:gd name="adj4" fmla="val 71250"/>
              </a:avLst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成立</a:t>
              </a: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審核</a:t>
              </a: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小組</a:t>
              </a:r>
            </a:p>
          </p:txBody>
        </p:sp>
        <p:sp>
          <p:nvSpPr>
            <p:cNvPr id="402446" name="AutoShape 11"/>
            <p:cNvSpPr>
              <a:spLocks noChangeArrowheads="1"/>
            </p:cNvSpPr>
            <p:nvPr/>
          </p:nvSpPr>
          <p:spPr bwMode="auto">
            <a:xfrm>
              <a:off x="3178" y="2448"/>
              <a:ext cx="681" cy="636"/>
            </a:xfrm>
            <a:prstGeom prst="rightArrowCallout">
              <a:avLst>
                <a:gd name="adj1" fmla="val 26731"/>
                <a:gd name="adj2" fmla="val 25380"/>
                <a:gd name="adj3" fmla="val 23269"/>
                <a:gd name="adj4" fmla="val 71250"/>
              </a:avLst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審核</a:t>
              </a: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標準</a:t>
              </a:r>
            </a:p>
          </p:txBody>
        </p:sp>
        <p:sp>
          <p:nvSpPr>
            <p:cNvPr id="402447" name="AutoShape 12"/>
            <p:cNvSpPr>
              <a:spLocks noChangeArrowheads="1"/>
            </p:cNvSpPr>
            <p:nvPr/>
          </p:nvSpPr>
          <p:spPr bwMode="auto">
            <a:xfrm>
              <a:off x="3903" y="2496"/>
              <a:ext cx="753" cy="588"/>
            </a:xfrm>
            <a:prstGeom prst="rightArrowCallout">
              <a:avLst>
                <a:gd name="adj1" fmla="val 31296"/>
                <a:gd name="adj2" fmla="val 25380"/>
                <a:gd name="adj3" fmla="val 28571"/>
                <a:gd name="adj4" fmla="val 71250"/>
              </a:avLst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經驗</a:t>
              </a: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知識</a:t>
              </a:r>
            </a:p>
            <a:p>
              <a:pPr algn="ctr"/>
              <a:r>
                <a:rPr lang="zh-TW" altLang="en-US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審核</a:t>
              </a:r>
            </a:p>
            <a:p>
              <a:pPr algn="ctr"/>
              <a:endParaRPr lang="en-US" altLang="zh-TW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2448" name="Rectangle 13"/>
            <p:cNvSpPr>
              <a:spLocks noChangeArrowheads="1"/>
            </p:cNvSpPr>
            <p:nvPr/>
          </p:nvSpPr>
          <p:spPr bwMode="auto">
            <a:xfrm>
              <a:off x="864" y="1632"/>
              <a:ext cx="3856" cy="1542"/>
            </a:xfrm>
            <a:prstGeom prst="rect">
              <a:avLst/>
            </a:prstGeom>
            <a:noFill/>
            <a:ln w="1905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2449" name="AutoShape 14"/>
            <p:cNvSpPr>
              <a:spLocks noChangeArrowheads="1"/>
            </p:cNvSpPr>
            <p:nvPr/>
          </p:nvSpPr>
          <p:spPr bwMode="auto">
            <a:xfrm>
              <a:off x="816" y="3216"/>
              <a:ext cx="3865" cy="758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1750">
              <a:solidFill>
                <a:srgbClr val="E7274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700" b="1">
                  <a:solidFill>
                    <a:srgbClr val="990033"/>
                  </a:solidFill>
                  <a:latin typeface="標楷體" pitchFamily="65" charset="-120"/>
                  <a:ea typeface="標楷體" pitchFamily="65" charset="-120"/>
                </a:rPr>
                <a:t>任用審核委員依專長擔任經驗知識審核</a:t>
              </a:r>
              <a:endParaRPr lang="zh-TW" altLang="en-US" sz="2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2450" name="AutoShape 15"/>
            <p:cNvSpPr>
              <a:spLocks noChangeArrowheads="1"/>
            </p:cNvSpPr>
            <p:nvPr/>
          </p:nvSpPr>
          <p:spPr bwMode="auto">
            <a:xfrm>
              <a:off x="816" y="768"/>
              <a:ext cx="3674" cy="816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1750">
              <a:solidFill>
                <a:srgbClr val="E7274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800" b="1">
                  <a:solidFill>
                    <a:srgbClr val="990033"/>
                  </a:solidFill>
                  <a:latin typeface="標楷體" pitchFamily="65" charset="-120"/>
                  <a:ea typeface="標楷體" pitchFamily="65" charset="-120"/>
                </a:rPr>
                <a:t>從菁英業代萃取經驗知識菁華</a:t>
              </a:r>
            </a:p>
          </p:txBody>
        </p:sp>
        <p:sp>
          <p:nvSpPr>
            <p:cNvPr id="402451" name="AutoShape 16"/>
            <p:cNvSpPr>
              <a:spLocks noChangeArrowheads="1"/>
            </p:cNvSpPr>
            <p:nvPr/>
          </p:nvSpPr>
          <p:spPr bwMode="auto">
            <a:xfrm>
              <a:off x="4830" y="1253"/>
              <a:ext cx="726" cy="2223"/>
            </a:xfrm>
            <a:prstGeom prst="verticalScroll">
              <a:avLst>
                <a:gd name="adj" fmla="val 12500"/>
              </a:avLst>
            </a:prstGeom>
            <a:solidFill>
              <a:srgbClr val="FFFFFF"/>
            </a:solidFill>
            <a:ln w="31750">
              <a:solidFill>
                <a:srgbClr val="E7274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fontAlgn="ctr"/>
              <a:endParaRPr lang="en-US" altLang="zh-TW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fontAlgn="ctr"/>
              <a:r>
                <a:rPr lang="zh-TW" altLang="en-US" sz="2800" b="1">
                  <a:solidFill>
                    <a:srgbClr val="990033"/>
                  </a:solidFill>
                  <a:latin typeface="標楷體" pitchFamily="65" charset="-120"/>
                  <a:ea typeface="標楷體" pitchFamily="65" charset="-120"/>
                </a:rPr>
                <a:t>有價值的經驗知識</a:t>
              </a:r>
              <a:endParaRPr lang="zh-TW" altLang="en-US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en-US" altLang="zh-TW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2452" name="AutoShape 17"/>
            <p:cNvSpPr>
              <a:spLocks noChangeArrowheads="1"/>
            </p:cNvSpPr>
            <p:nvPr/>
          </p:nvSpPr>
          <p:spPr bwMode="auto">
            <a:xfrm>
              <a:off x="3840" y="1728"/>
              <a:ext cx="816" cy="720"/>
            </a:xfrm>
            <a:prstGeom prst="downArrowCallout">
              <a:avLst>
                <a:gd name="adj1" fmla="val 28333"/>
                <a:gd name="adj2" fmla="val 28333"/>
                <a:gd name="adj3" fmla="val 16667"/>
                <a:gd name="adj4" fmla="val 66667"/>
              </a:avLst>
            </a:prstGeom>
            <a:solidFill>
              <a:srgbClr val="E72747"/>
            </a:solidFill>
            <a:ln w="381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經驗知識</a:t>
              </a:r>
            </a:p>
            <a:p>
              <a:pPr algn="ctr" eaLnBrk="0" hangingPunct="0"/>
              <a:r>
                <a:rPr kumimoji="0" lang="zh-TW" altLang="en-US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擷取來源</a:t>
              </a:r>
            </a:p>
          </p:txBody>
        </p:sp>
      </p:grpSp>
      <p:sp>
        <p:nvSpPr>
          <p:cNvPr id="402436" name="Rectangle 18"/>
          <p:cNvSpPr>
            <a:spLocks noChangeArrowheads="1"/>
          </p:cNvSpPr>
          <p:nvPr/>
        </p:nvSpPr>
        <p:spPr bwMode="auto">
          <a:xfrm>
            <a:off x="671513" y="323850"/>
            <a:ext cx="84724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kumimoji="0" lang="zh-TW" altLang="en-US" sz="36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匯豐汽車業代經驗分享與審核流程</a:t>
            </a:r>
          </a:p>
        </p:txBody>
      </p:sp>
      <p:sp>
        <p:nvSpPr>
          <p:cNvPr id="402437" name="Text Box 19"/>
          <p:cNvSpPr txBox="1">
            <a:spLocks noChangeArrowheads="1"/>
          </p:cNvSpPr>
          <p:nvPr/>
        </p:nvSpPr>
        <p:spPr bwMode="auto">
          <a:xfrm>
            <a:off x="3124200" y="6096000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latin typeface="標楷體" pitchFamily="65" charset="-120"/>
                <a:ea typeface="標楷體" pitchFamily="65" charset="-120"/>
              </a:rPr>
              <a:t>資料來源：李榮華，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2002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B06B1-A0AC-4660-B566-2D2A070DB33C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03459" name="Rectangle 2"/>
          <p:cNvSpPr>
            <a:spLocks noChangeArrowheads="1"/>
          </p:cNvSpPr>
          <p:nvPr/>
        </p:nvSpPr>
        <p:spPr bwMode="auto">
          <a:xfrm>
            <a:off x="296863" y="1042988"/>
            <a:ext cx="8459787" cy="5191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主動提示的經驗知識能夠節省業代工作時間</a:t>
            </a:r>
            <a:endParaRPr lang="zh-TW" altLang="zh-TW" sz="2800" b="1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3460" name="Text Box 3" descr="淺色右斜對角線"/>
          <p:cNvSpPr txBox="1">
            <a:spLocks noChangeArrowheads="1"/>
          </p:cNvSpPr>
          <p:nvPr/>
        </p:nvSpPr>
        <p:spPr bwMode="auto">
          <a:xfrm>
            <a:off x="611188" y="1538288"/>
            <a:ext cx="7850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業代進入每天的行事曆，系統自動分門別類提示所需的經驗知識</a:t>
            </a:r>
            <a:endParaRPr lang="zh-TW" altLang="zh-TW" sz="2000" b="1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3675" y="1989138"/>
            <a:ext cx="8788400" cy="4410075"/>
            <a:chOff x="158" y="1933"/>
            <a:chExt cx="5602" cy="2132"/>
          </a:xfrm>
        </p:grpSpPr>
        <p:pic>
          <p:nvPicPr>
            <p:cNvPr id="40346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" y="1933"/>
              <a:ext cx="4718" cy="2040"/>
            </a:xfrm>
            <a:prstGeom prst="rect">
              <a:avLst/>
            </a:prstGeom>
            <a:noFill/>
            <a:ln w="25400" algn="ctr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638406" name="AutoShape 6"/>
            <p:cNvSpPr>
              <a:spLocks noChangeArrowheads="1"/>
            </p:cNvSpPr>
            <p:nvPr/>
          </p:nvSpPr>
          <p:spPr bwMode="auto">
            <a:xfrm>
              <a:off x="158" y="2659"/>
              <a:ext cx="363" cy="544"/>
            </a:xfrm>
            <a:prstGeom prst="wedgeEllipseCallout">
              <a:avLst>
                <a:gd name="adj1" fmla="val 169560"/>
                <a:gd name="adj2" fmla="val 27940"/>
              </a:avLst>
            </a:prstGeom>
            <a:noFill/>
            <a:ln w="254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kumimoji="0" lang="zh-TW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點選</a:t>
              </a:r>
            </a:p>
          </p:txBody>
        </p:sp>
        <p:sp>
          <p:nvSpPr>
            <p:cNvPr id="403466" name="Oval 7"/>
            <p:cNvSpPr>
              <a:spLocks noChangeArrowheads="1"/>
            </p:cNvSpPr>
            <p:nvPr/>
          </p:nvSpPr>
          <p:spPr bwMode="auto">
            <a:xfrm>
              <a:off x="1655" y="2341"/>
              <a:ext cx="3765" cy="1724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408" name="AutoShape 8"/>
            <p:cNvSpPr>
              <a:spLocks noChangeArrowheads="1"/>
            </p:cNvSpPr>
            <p:nvPr/>
          </p:nvSpPr>
          <p:spPr bwMode="auto">
            <a:xfrm>
              <a:off x="4445" y="1979"/>
              <a:ext cx="1315" cy="454"/>
            </a:xfrm>
            <a:prstGeom prst="wedgeEllipseCallout">
              <a:avLst>
                <a:gd name="adj1" fmla="val -46051"/>
                <a:gd name="adj2" fmla="val 62333"/>
              </a:avLst>
            </a:prstGeom>
            <a:solidFill>
              <a:schemeClr val="bg1"/>
            </a:solidFill>
            <a:ln w="25400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kumimoji="0" lang="zh-TW" alt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自動提示所需經驗知識</a:t>
              </a:r>
            </a:p>
          </p:txBody>
        </p:sp>
      </p:grpSp>
      <p:sp>
        <p:nvSpPr>
          <p:cNvPr id="1638409" name="Rectangle 9"/>
          <p:cNvSpPr>
            <a:spLocks noChangeArrowheads="1"/>
          </p:cNvSpPr>
          <p:nvPr/>
        </p:nvSpPr>
        <p:spPr bwMode="auto">
          <a:xfrm>
            <a:off x="681038" y="325438"/>
            <a:ext cx="7377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匯豐汽車業代經驗分享系統</a:t>
            </a:r>
          </a:p>
        </p:txBody>
      </p:sp>
      <p:sp>
        <p:nvSpPr>
          <p:cNvPr id="403463" name="Text Box 11"/>
          <p:cNvSpPr txBox="1">
            <a:spLocks noChangeArrowheads="1"/>
          </p:cNvSpPr>
          <p:nvPr/>
        </p:nvSpPr>
        <p:spPr bwMode="auto">
          <a:xfrm>
            <a:off x="3132138" y="6173788"/>
            <a:ext cx="269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latin typeface="標楷體" pitchFamily="65" charset="-120"/>
                <a:ea typeface="標楷體" pitchFamily="65" charset="-120"/>
              </a:rPr>
              <a:t>資料來源：李榮華，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2002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457F9-3BD3-4A95-BF33-397FE0E86415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159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台科大資管系知識分享評估系統</a:t>
            </a:r>
          </a:p>
        </p:txBody>
      </p:sp>
      <p:sp>
        <p:nvSpPr>
          <p:cNvPr id="1411075" name="Rectangle 3"/>
          <p:cNvSpPr>
            <a:spLocks noChangeArrowheads="1"/>
          </p:cNvSpPr>
          <p:nvPr/>
        </p:nvSpPr>
        <p:spPr bwMode="auto">
          <a:xfrm>
            <a:off x="0" y="593725"/>
            <a:ext cx="8785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zh-TW" altLang="en-US" sz="2800" b="1">
                <a:latin typeface="文鼎中楷" pitchFamily="49" charset="-120"/>
                <a:ea typeface="標楷體" pitchFamily="65" charset="-120"/>
              </a:rPr>
              <a:t>組織構面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TW" altLang="en-US" b="1">
                <a:latin typeface="文鼎中楷" pitchFamily="49" charset="-120"/>
                <a:ea typeface="標楷體" pitchFamily="65" charset="-120"/>
              </a:rPr>
              <a:t>知識工作者需要組織環境的配合，才能有效地分享知識，組織的環境與氣氛將影響成員的價值觀、態度與行為模式，組織層次構面針對組織分享文化、激勵制度、主管領導、知識分享績效評估制度、資訊系統、工作團隊設計等組織中的因素，探討對知識分享的影響。</a:t>
            </a:r>
            <a:endParaRPr lang="zh-TW" altLang="en-US" sz="2600" b="1">
              <a:latin typeface="文鼎中楷" pitchFamily="49" charset="-12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zh-TW" altLang="en-US" sz="2800" b="1">
                <a:latin typeface="Book Antiqua" pitchFamily="18" charset="0"/>
                <a:ea typeface="標楷體" pitchFamily="65" charset="-120"/>
              </a:rPr>
              <a:t>分享傾向</a:t>
            </a:r>
            <a:r>
              <a:rPr lang="zh-TW" altLang="en-US" sz="2800" b="1">
                <a:latin typeface="文鼎中楷" pitchFamily="49" charset="-120"/>
                <a:ea typeface="標楷體" pitchFamily="65" charset="-120"/>
              </a:rPr>
              <a:t>構面</a:t>
            </a:r>
            <a:endParaRPr lang="zh-TW" altLang="en-US" sz="2800" b="1">
              <a:latin typeface="Book Antiqua" pitchFamily="18" charset="0"/>
              <a:ea typeface="標楷體" pitchFamily="65" charset="-12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1600" b="1">
                <a:latin typeface="Book Antiqua" pitchFamily="18" charset="0"/>
                <a:ea typeface="標楷體" pitchFamily="65" charset="-120"/>
              </a:rPr>
              <a:t>知識擁有者對知識分享的態度、動機會影響他願不願意與人進行知識分享，分享傾向層次主要由影響力分配、自身分享性格、以及分享過程中的分享成本探討其對知識分享的影響。</a:t>
            </a:r>
            <a:endParaRPr lang="zh-TW" altLang="en-US" sz="2600" b="1">
              <a:latin typeface="Book Antiqua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zh-TW" altLang="en-US" sz="2800" b="1">
                <a:latin typeface="Book Antiqua" pitchFamily="18" charset="0"/>
                <a:ea typeface="標楷體" pitchFamily="65" charset="-120"/>
              </a:rPr>
              <a:t>人際互動</a:t>
            </a:r>
            <a:r>
              <a:rPr lang="zh-TW" altLang="en-US" sz="2800" b="1">
                <a:latin typeface="文鼎中楷" pitchFamily="49" charset="-120"/>
                <a:ea typeface="標楷體" pitchFamily="65" charset="-120"/>
              </a:rPr>
              <a:t>構面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TW" altLang="en-US" b="1">
                <a:latin typeface="Book Antiqua" pitchFamily="18" charset="0"/>
                <a:ea typeface="標楷體" pitchFamily="65" charset="-120"/>
              </a:rPr>
              <a:t>人際網路是分享知識的關鍵媒介，組織成員經常藉由正式或非正式管道進行溝通、互動及學習，人際互動層次主要從成員之間的互動過程中，探討互信程度、溝通、知識接受者學習、吸收能力以及知識接受者回饋程度來對知識分享的影響。</a:t>
            </a:r>
            <a:endParaRPr lang="zh-TW" altLang="en-US" sz="2600" b="1">
              <a:latin typeface="Book Antiqua" pitchFamily="18" charset="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zh-TW" altLang="en-US" sz="2800" b="1">
                <a:latin typeface="Book Antiqua" pitchFamily="18" charset="0"/>
                <a:ea typeface="標楷體" pitchFamily="65" charset="-120"/>
              </a:rPr>
              <a:t>知識特性</a:t>
            </a:r>
            <a:r>
              <a:rPr lang="zh-TW" altLang="en-US" sz="2800" b="1">
                <a:latin typeface="文鼎中楷" pitchFamily="49" charset="-120"/>
                <a:ea typeface="標楷體" pitchFamily="65" charset="-120"/>
              </a:rPr>
              <a:t>構面</a:t>
            </a:r>
            <a:endParaRPr lang="zh-TW" altLang="en-US" sz="2800" b="1">
              <a:latin typeface="Book Antiqua" pitchFamily="18" charset="0"/>
              <a:ea typeface="標楷體" pitchFamily="65" charset="-12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TW" altLang="en-US" b="1">
                <a:latin typeface="Book Antiqua" pitchFamily="18" charset="0"/>
                <a:ea typeface="標楷體" pitchFamily="65" charset="-120"/>
              </a:rPr>
              <a:t>在組織中，知識不僅存在文件與儲存的系統中，也蘊含在日常例行工作、過程、執行與規範當中，由於知識特性的不同，相對的在使用、流通、分享、評價、管理上也會有所差異，知識特性層面主要由知識的複雜度、內隱性、重要性以及有效性來探討對知識分享的影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000" b="1" dirty="0" smtClean="0"/>
              <a:t>參、</a:t>
            </a:r>
            <a:r>
              <a:rPr lang="zh-TW" altLang="en-US" sz="4000" b="1" dirty="0"/>
              <a:t>中鼎工程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1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0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52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8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8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674640" cy="2004832"/>
          </a:xfrm>
        </p:spPr>
        <p:txBody>
          <a:bodyPr/>
          <a:lstStyle/>
          <a:p>
            <a:r>
              <a:rPr lang="en-US" altLang="zh-TW" dirty="0" smtClean="0"/>
              <a:t>CTCI KM</a:t>
            </a:r>
            <a:br>
              <a:rPr lang="en-US" altLang="zh-TW" dirty="0" smtClean="0"/>
            </a:br>
            <a:r>
              <a:rPr lang="zh-TW" altLang="en-US" dirty="0" smtClean="0"/>
              <a:t>推動過程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08720"/>
            <a:ext cx="5976664" cy="56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6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2</TotalTime>
  <Words>751</Words>
  <Application>Microsoft Office PowerPoint</Application>
  <PresentationFormat>如螢幕大小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7" baseType="lpstr">
      <vt:lpstr>文鼎中楷</vt:lpstr>
      <vt:lpstr>微軟正黑體</vt:lpstr>
      <vt:lpstr>新細明體</vt:lpstr>
      <vt:lpstr>標楷體</vt:lpstr>
      <vt:lpstr>Arial</vt:lpstr>
      <vt:lpstr>Book Antiqua</vt:lpstr>
      <vt:lpstr>Calibri</vt:lpstr>
      <vt:lpstr>Constantia</vt:lpstr>
      <vt:lpstr>Symbol</vt:lpstr>
      <vt:lpstr>Times New Roman</vt:lpstr>
      <vt:lpstr>Wingdings</vt:lpstr>
      <vt:lpstr>Wingdings 2</vt:lpstr>
      <vt:lpstr>教學目標</vt:lpstr>
      <vt:lpstr>流線</vt:lpstr>
      <vt:lpstr>經營與KM：匯豐汽車的改革</vt:lpstr>
      <vt:lpstr>匯豐汽車業代經驗蒐集</vt:lpstr>
      <vt:lpstr>PowerPoint 簡報</vt:lpstr>
      <vt:lpstr>PowerPoint 簡報</vt:lpstr>
      <vt:lpstr>台科大資管系知識分享評估系統</vt:lpstr>
      <vt:lpstr>參、中鼎工程</vt:lpstr>
      <vt:lpstr>PowerPoint 簡報</vt:lpstr>
      <vt:lpstr>PowerPoint 簡報</vt:lpstr>
      <vt:lpstr>CTCI KM 推動過程</vt:lpstr>
      <vt:lpstr>CTCI 的知識管理流程</vt:lpstr>
      <vt:lpstr>CTCI KM 系統架構圖</vt:lpstr>
      <vt:lpstr>分類架構</vt:lpstr>
      <vt:lpstr>知識庫的分工</vt:lpstr>
      <vt:lpstr>CTCI KM  權限控管</vt:lpstr>
      <vt:lpstr>CTCI KM 使用統計</vt:lpstr>
      <vt:lpstr>台科大資管系知識分享評估系統</vt:lpstr>
      <vt:lpstr>台科大資管系知識分享評估系統</vt:lpstr>
      <vt:lpstr>台科大資管系知識分享評估系統</vt:lpstr>
      <vt:lpstr>台科大資管系知識分享評估系統</vt:lpstr>
      <vt:lpstr>台科大資管系知識分享評估系統</vt:lpstr>
      <vt:lpstr>台科大資管系知識分享評估系統</vt:lpstr>
      <vt:lpstr>台科大資管系知識分享評估系統</vt:lpstr>
      <vt:lpstr>台科大資管系知識分享評估系統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經營與KM：匯豐汽車的改革</dc:title>
  <dc:creator>Your User Name</dc:creator>
  <cp:lastModifiedBy>George Lee</cp:lastModifiedBy>
  <cp:revision>2</cp:revision>
  <dcterms:created xsi:type="dcterms:W3CDTF">2010-07-13T23:39:56Z</dcterms:created>
  <dcterms:modified xsi:type="dcterms:W3CDTF">2017-09-12T06:28:35Z</dcterms:modified>
</cp:coreProperties>
</file>